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9" r:id="rId3"/>
    <p:sldId id="290" r:id="rId4"/>
    <p:sldId id="282" r:id="rId5"/>
    <p:sldId id="283" r:id="rId6"/>
    <p:sldId id="284" r:id="rId7"/>
    <p:sldId id="285" r:id="rId8"/>
    <p:sldId id="286" r:id="rId9"/>
    <p:sldId id="287" r:id="rId10"/>
    <p:sldId id="292" r:id="rId11"/>
    <p:sldId id="293" r:id="rId12"/>
    <p:sldId id="294" r:id="rId13"/>
    <p:sldId id="295" r:id="rId14"/>
    <p:sldId id="291" r:id="rId15"/>
    <p:sldId id="258" r:id="rId16"/>
    <p:sldId id="281" r:id="rId17"/>
    <p:sldId id="259" r:id="rId18"/>
    <p:sldId id="276" r:id="rId19"/>
    <p:sldId id="275" r:id="rId20"/>
    <p:sldId id="277" r:id="rId21"/>
    <p:sldId id="274" r:id="rId22"/>
    <p:sldId id="273" r:id="rId23"/>
    <p:sldId id="278" r:id="rId24"/>
    <p:sldId id="271" r:id="rId25"/>
    <p:sldId id="268" r:id="rId26"/>
    <p:sldId id="272" r:id="rId27"/>
    <p:sldId id="279" r:id="rId28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889568-BBF8-4262-ADC9-94356CEFF7A8}" type="datetime1">
              <a:rPr lang="pt-BR" smtClean="0">
                <a:solidFill>
                  <a:schemeClr val="tx2"/>
                </a:solidFill>
              </a:rPr>
              <a:t>03/11/2018</a:t>
            </a:fld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pt-BR" smtClean="0">
                <a:solidFill>
                  <a:schemeClr val="tx2"/>
                </a:solidFill>
              </a:rPr>
              <a:t>‹nº›</a:t>
            </a:fld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C23B09F-6E55-42B1-A818-B5A26DCC400C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t-BR" smtClean="0"/>
              <a:pPr rtl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t-BR" smtClean="0"/>
              <a:pPr rtl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266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tâ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m 8" descr="Livros empilhad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592642-0FBB-4669-993C-FFC814524956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223BD-21BA-435F-856F-EBFFFED85E86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36AF99-B851-4967-A12D-7D84E8727330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smtClean="0"/>
              <a:t>Editar estilos de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A40E-3247-4E7F-AA9B-3DA79BEA3096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tâ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dirty="0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m 4" descr="Livros empilh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1FC3B-B015-4D81-A3DD-B3AAA87A645C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</a:p>
          <a:p>
            <a:pPr lvl="8" rtl="0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53684C-F88C-4F77-958A-9F9B20D17A42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9707FF-AA00-4A29-B5A3-839D6FA9FF49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31A7A-995A-4911-9995-37B911D357CB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2B8400-A461-497F-B878-DB078050F60C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lnSpc>
                <a:spcPct val="95000"/>
              </a:lnSpc>
              <a:defRPr sz="2000" b="1">
                <a:effectLst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BBCDBE-249B-47A9-8223-45F03835E29A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BB7DD3-AF9B-43A8-AD76-A511B76E774B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tâ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751F53FF-BF6F-4D00-BBBE-BDB0446EF65B}" type="datetime1">
              <a:rPr lang="pt-BR" smtClean="0"/>
              <a:t>03/11/2018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dirty="0" smtClean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6260" y="-1649413"/>
            <a:ext cx="7008574" cy="3298825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do Piauí</a:t>
            </a:r>
            <a:b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Amílcar Ferreira Sobral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870276" y="3068960"/>
            <a:ext cx="7008574" cy="1244600"/>
          </a:xfrm>
        </p:spPr>
        <p:txBody>
          <a:bodyPr rtlCol="0"/>
          <a:lstStyle/>
          <a:p>
            <a:pPr algn="ctr" rtl="0"/>
            <a:r>
              <a:rPr lang="pt-BR" dirty="0" smtClean="0"/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ensino de Historia na Educação de Jovens e adultos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1281" y="-603448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 e diversidade cultural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1196752"/>
            <a:ext cx="10924863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de conteúdo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Cultura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Exprimir, por meio de exemplos, o conceito de cultura como algo dinâmico e plural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Observar mudanças ocorridas em aspectos da cultura no passado e no presente (concepções científicas, tecnologias, formas de trabalho, hábitos alimentares, padrões de moralidade, expressões artísticas etc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Reconhecer o caráter multiétnico e a diversidade cultural da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sociedade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brasileira, adotando perante tal pluralidade atitudes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isentas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preconceitos.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Brasileira</a:t>
            </a:r>
          </a:p>
          <a:p>
            <a:pPr marL="0" indent="0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Reconhecer os povos indígenas como primeiros habitantes do Brasil e seus direitos à preservação da identidade cultural e ao território. </a:t>
            </a:r>
            <a:endParaRPr lang="pt-B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Reconhecer, através de exemplos, a diversidade cultural e </a:t>
            </a: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lingüística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povos indígenas do Brasil, valorizando-a enquanto elemento constitutivo do patrimônio cultural da sociedade brasileira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Analisar exemplos de conflitos culturais, pela posse da terra e problemas de saúde decorrentes de contatos entre os povos indígenas brasileiros e a sociedade não indígena. </a:t>
            </a:r>
          </a:p>
        </p:txBody>
      </p:sp>
    </p:spTree>
    <p:extLst>
      <p:ext uri="{BB962C8B-B14F-4D97-AF65-F5344CB8AC3E}">
        <p14:creationId xmlns:p14="http://schemas.microsoft.com/office/powerpoint/2010/main" val="32894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820" y="404664"/>
            <a:ext cx="10157354" cy="4470400"/>
          </a:xfrm>
        </p:spPr>
        <p:txBody>
          <a:bodyPr>
            <a:noAutofit/>
          </a:bodyPr>
          <a:lstStyle/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Localizar, no planisfério (mapa-múndi) político, a África e as regiões de origem dos principais grupos étnicos africanos trazidos ao Brasil durante a vigência da escravidão.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Conhecer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traços culturais dos principais grupos étnicos africanos presentes no Brasil, valorizando-os enquanto elementos constitutivos do patrimônio cultural da sociedade brasileira.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Localizar, no planisfério (mapa-múndi) político, os continentes e os países de origem de alguns grupos de imigrantes que se deslocaram para o Brasil ao longo de sua história.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Conhecer traços culturais de algumas nacionalidades que imigraram para o Brasil, valorizando-os enquanto elementos constitutivos do patrimônio cultural da sociedade brasileira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Conhecer a legislação que proíbe e pune a prática de racismo na sociedade brasileira. • Identificar traços culturais característicos de diferentes regiões do Brasil.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Relacionar influências culturais aos movimentos migratórios na História do Brasil.</a:t>
            </a: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820" y="1124744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 artísticas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Conhecer diferentes manifestações artísticas (música, dança,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pintura, escultura, arquitetura etc.) e seu valor para o desenvolvimento da cultura e da identidade dos povos</a:t>
            </a:r>
            <a:r>
              <a:rPr lang="pt-BR" dirty="0" smtClean="0"/>
              <a:t>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Conhecer e valorizar manifestações artísticas da cultura popular brasileira.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Apreciar obras de artistas brasileiros reconhecidos.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 a importância de preservação do patrimônio cultural e artístico dos povos</a:t>
            </a:r>
          </a:p>
        </p:txBody>
      </p:sp>
    </p:spTree>
    <p:extLst>
      <p:ext uri="{BB962C8B-B14F-4D97-AF65-F5344CB8AC3E}">
        <p14:creationId xmlns:p14="http://schemas.microsoft.com/office/powerpoint/2010/main" val="32856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3852" y="1340768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Meios de comunicação de massa</a:t>
            </a:r>
          </a:p>
          <a:p>
            <a:endParaRPr lang="pt-BR" dirty="0"/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Analisar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criticamente o papel dos meios de comunicação de massa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dinâmica cultural brasileira, reconhecendo sua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social.</a:t>
            </a:r>
          </a:p>
          <a:p>
            <a:pPr algn="just"/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 Nacional Comum Curricular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788" y="1701800"/>
            <a:ext cx="11089232" cy="44704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Base Nacional Comum Curricular (BNCC)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é um documento de caráter normativo que define o conjunto orgânico e progressivo de aprendizagens essenciais que todos os alunos devem desenvolver ao longo das etapas e modalidades da Educação Básica.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Conforme definido na Lei de Diretrizes e Bases da Educação Nacional (LDB, Lei nº 9.394/1996), 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Base deve nortear os currículos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dos sistemas e redes de ensino das Unidades Federativas,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também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propostas pedagógicas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 todas as escolas públicas e privadas de Educação Infantil, Ensino Fundamental e Ensino Médio, 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todo o Brasil.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Base estabelece 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conhecimentos, competências e habilidades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que se espera que todos os estudantes desenvolvam ao longo da escolaridade básica. Orientada pelos princípios éticos, políticos e estéticos traçados pelas Diretrizes Curriculares Nacionais da Educação Básica, a Base soma-se aos propósitos que direcionam a educação brasileira para a formação humana integral e para a construção de uma 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sociedade justa, democrática e inclusiva.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5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nas series inicias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objetivo do ensino de 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no Ensino Fundamental é estimular a autonomia de pensamento e a capacidade de reconhecer que os indivíduos agem de acordo com a época e o lugar nos quais vivem, de forma a preservar ou transformar seus hábitos e condutas.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(BRASIL,2018,p.398)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804" y="836712"/>
            <a:ext cx="1066141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se pensar o ensino de História, é fundamental considerar a utilização de diferentes fontes e tipos de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documentos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(escritos, iconográficos, materiais, imateriais) capazes de facilitar a compreensão da relação tempo e espaço e das relações sociais que os geraram. Os registros e vestígios das mais diversas naturezas (mobiliário, instrumentos de trabalho, música etc.) deixados pelos indivíduos carregam em si mesmos a experiência humana, as formas específicas de produção, consumo e circulação, tanto de objetos quanto de saberes. Nessa dimensão, o objeto histórico transforma-se em exercício, em laboratório da memória voltado para a produção de um saber próprio da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história.(BRASIL,2018,p.396)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20939" r="8366" b="43623"/>
          <a:stretch/>
        </p:blipFill>
        <p:spPr>
          <a:xfrm>
            <a:off x="765820" y="332656"/>
            <a:ext cx="10729192" cy="6264696"/>
          </a:xfr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24139" r="10287" b="38813"/>
          <a:stretch/>
        </p:blipFill>
        <p:spPr>
          <a:xfrm>
            <a:off x="477788" y="404664"/>
            <a:ext cx="11161240" cy="6264696"/>
          </a:xfrm>
        </p:spPr>
      </p:pic>
    </p:spTree>
    <p:extLst>
      <p:ext uri="{BB962C8B-B14F-4D97-AF65-F5344CB8AC3E}">
        <p14:creationId xmlns:p14="http://schemas.microsoft.com/office/powerpoint/2010/main" val="13457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20918" r="8222" b="35591"/>
          <a:stretch/>
        </p:blipFill>
        <p:spPr>
          <a:xfrm>
            <a:off x="621804" y="332656"/>
            <a:ext cx="10873208" cy="6120680"/>
          </a:xfrm>
        </p:spPr>
      </p:pic>
    </p:spTree>
    <p:extLst>
      <p:ext uri="{BB962C8B-B14F-4D97-AF65-F5344CB8AC3E}">
        <p14:creationId xmlns:p14="http://schemas.microsoft.com/office/powerpoint/2010/main" val="27231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a Educação de jovens e Adultos –EJA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804" y="1701800"/>
            <a:ext cx="10873208" cy="447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Trata-se de um subsídio para a formulação de currículos e planos de ensino, que devem ser desenvolvidos pelos educadores de acordo com as necessidades e objetivos específicos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programas.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 proposta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refere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alfabetização e pós-alfabetização de jovens e adultos, cujo conteúdo corresponde às quatro primeiras séries do 1º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grau. (BRASIL,2001)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69" t="41858" r="8223" b="16262"/>
          <a:stretch/>
        </p:blipFill>
        <p:spPr>
          <a:xfrm>
            <a:off x="405780" y="260648"/>
            <a:ext cx="1130525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25750" r="8222" b="25927"/>
          <a:stretch/>
        </p:blipFill>
        <p:spPr>
          <a:xfrm>
            <a:off x="549796" y="404664"/>
            <a:ext cx="11161240" cy="5976664"/>
          </a:xfrm>
        </p:spPr>
      </p:pic>
    </p:spTree>
    <p:extLst>
      <p:ext uri="{BB962C8B-B14F-4D97-AF65-F5344CB8AC3E}">
        <p14:creationId xmlns:p14="http://schemas.microsoft.com/office/powerpoint/2010/main" val="35813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69" t="32193" r="8223" b="21094"/>
          <a:stretch/>
        </p:blipFill>
        <p:spPr>
          <a:xfrm>
            <a:off x="765820" y="332656"/>
            <a:ext cx="1101722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0" t="40248" r="5358" b="6597"/>
          <a:stretch/>
        </p:blipFill>
        <p:spPr>
          <a:xfrm>
            <a:off x="477788" y="332656"/>
            <a:ext cx="1116124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37025" r="10582" b="14651"/>
          <a:stretch/>
        </p:blipFill>
        <p:spPr>
          <a:xfrm>
            <a:off x="477788" y="360530"/>
            <a:ext cx="11233248" cy="6236822"/>
          </a:xfrm>
        </p:spPr>
      </p:pic>
    </p:spTree>
    <p:extLst>
      <p:ext uri="{BB962C8B-B14F-4D97-AF65-F5344CB8AC3E}">
        <p14:creationId xmlns:p14="http://schemas.microsoft.com/office/powerpoint/2010/main" val="16974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54327"/>
              </p:ext>
            </p:extLst>
          </p:nvPr>
        </p:nvGraphicFramePr>
        <p:xfrm>
          <a:off x="693812" y="5589240"/>
          <a:ext cx="10808208" cy="457200"/>
        </p:xfrm>
        <a:graphic>
          <a:graphicData uri="http://schemas.openxmlformats.org/drawingml/2006/table">
            <a:tbl>
              <a:tblPr/>
              <a:tblGrid>
                <a:gridCol w="10808208">
                  <a:extLst>
                    <a:ext uri="{9D8B030D-6E8A-4147-A177-3AD203B41FA5}">
                      <a16:colId xmlns:a16="http://schemas.microsoft.com/office/drawing/2014/main" val="11873469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mpd="sng">
                      <a:solidFill>
                        <a:schemeClr val="tx1"/>
                      </a:solidFill>
                      <a:prstDash val="solid"/>
                    </a:lnL>
                    <a:lnR w="3175" cmpd="sng">
                      <a:solidFill>
                        <a:schemeClr val="tx1"/>
                      </a:solidFill>
                      <a:prstDash val="solid"/>
                    </a:lnR>
                    <a:lnT w="3175" cmpd="sng">
                      <a:solidFill>
                        <a:schemeClr val="tx1"/>
                      </a:solidFill>
                      <a:prstDash val="solid"/>
                    </a:lnT>
                    <a:lnB w="31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021219"/>
                  </a:ext>
                </a:extLst>
              </a:tr>
            </a:tbl>
          </a:graphicData>
        </a:graphic>
      </p:graphicFrame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35415" r="2658" b="21094"/>
          <a:stretch/>
        </p:blipFill>
        <p:spPr>
          <a:xfrm>
            <a:off x="333772" y="260648"/>
            <a:ext cx="11377264" cy="6336704"/>
          </a:xfrm>
        </p:spPr>
      </p:pic>
    </p:spTree>
    <p:extLst>
      <p:ext uri="{BB962C8B-B14F-4D97-AF65-F5344CB8AC3E}">
        <p14:creationId xmlns:p14="http://schemas.microsoft.com/office/powerpoint/2010/main" val="22119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38635" r="11086" b="22706"/>
          <a:stretch/>
        </p:blipFill>
        <p:spPr>
          <a:xfrm>
            <a:off x="477788" y="260648"/>
            <a:ext cx="10945215" cy="6408712"/>
          </a:xfrm>
        </p:spPr>
      </p:pic>
    </p:spTree>
    <p:extLst>
      <p:ext uri="{BB962C8B-B14F-4D97-AF65-F5344CB8AC3E}">
        <p14:creationId xmlns:p14="http://schemas.microsoft.com/office/powerpoint/2010/main" val="7794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BRASIL. Base Nacional Comum Curricular (BNCC). Educação é a Base. Brasília, MEC/CONSED/UNDIME, 2017. Disponível em: &lt; 568 http://basenacionalcomum.mec.gov.br/images/BNCC_publicacao.pdf&gt;. Acesso em: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01.10.18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BRASIL. Proposta curricular para o 1º segmento do ensino fundamental. São Paulo/Brasília,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-1714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Fontes de conhecimento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1701800"/>
            <a:ext cx="10945215" cy="44704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fontes potenciais de conhecimento são várias: estudos do meio, textos didáticos e literários, mapas, gráficos, tabelas, estatísticas, desenhos, fotografias, pinturas, filmes, vídeos, depoimentos, entrevistas; tantas quanto a criatividade e o senso de oportunidade do professor propiciar.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mais atuais ou de âmbito mais local, será preciso que o educador e os educandos organizem-se para realizar um trabalho de pesquisa de fontes: recuperar a história local através do depoimento de moradores antigos, buscar materiais em órgãos públicos ou particulares, consultar especialistas na área, organizar um arquivo de matérias jornalísticas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.(BRASIL,2001)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737" y="476672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Síntese dos objetivos da área de Estudos da Sociedade e da Natureza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788" y="1484784"/>
            <a:ext cx="11305256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os educandos sejam capazes de: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Problematizar fatos observados cotidianamente, interessando-se pela busca de explicações e pela ampliação de sua visão de mundo. </a:t>
            </a:r>
            <a:endParaRPr lang="pt-B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 e valorizar seu próprio saber sobre o meio natural e social, interessando-se por enriquecê-lo e compartilhá-lo. </a:t>
            </a:r>
          </a:p>
          <a:p>
            <a:pPr marL="0" indent="0" algn="just">
              <a:buNone/>
            </a:pP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Conhecer aspectos básicos da organização política do Brasil, os direitos e deveres do cidadão, identificando formas de consolidar e aprofundar a democracia no país.</a:t>
            </a:r>
          </a:p>
          <a:p>
            <a:pPr marL="0" indent="0" algn="just">
              <a:buNone/>
            </a:pP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Interessar-se pelo debate de </a:t>
            </a: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ideias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pela fundamentação de seus argumentos.</a:t>
            </a:r>
          </a:p>
          <a:p>
            <a:pPr marL="0" indent="0" algn="just">
              <a:buNone/>
            </a:pP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Buscar informações em diferentes fontes, processá-las e analisá-las criticamente. </a:t>
            </a:r>
          </a:p>
          <a:p>
            <a:pPr marL="0" indent="0" algn="just">
              <a:buNone/>
            </a:pP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Interessar-se pelas ciências e pelas artes como formas de conhecimento, interpretação e expressão dos homens sobre si mesmos e sobre o mundo que os cerca. </a:t>
            </a:r>
          </a:p>
          <a:p>
            <a:pPr marL="0" indent="0" algn="just">
              <a:buNone/>
            </a:pP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Inserir-se ativamente em seu meio social e natural, usufruindo racional e solidariamente de seus </a:t>
            </a: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endParaRPr lang="pt-B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0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9836" y="764704"/>
            <a:ext cx="10157354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Valorizar a vida e a sua qualidade como bens pessoais e coletivos, desenvolver atitudes responsáveis com relação à saúde, à sexualidade e à educação das gerações mais novas. </a:t>
            </a:r>
          </a:p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Reconhecer o caráter dinâmico da cultura, valorizar o patrimônio cultural de diferentes grupos sociais, reconhecer e respeitar a diversidade étnica e cultural da sociedade brasileira. </a:t>
            </a:r>
          </a:p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Observar modelos de representação e orientação no espaço e no tempo, familiarizando-se com a linguagem cartográfica. </a:t>
            </a:r>
          </a:p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Compreender as relações que os homens estabelecem com os demais elementos da natureza e desenvolver atitudes positivas com relação à preservação do meio ambiente, analisando aspectos da Geografia do Brasil. </a:t>
            </a:r>
          </a:p>
          <a:p>
            <a:pPr marL="0" indent="0" algn="just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Compreender as relações que os homens estabelecem entre si no âmbito da atividade produtiva e o valor da tecnologia como meio de satisfazer necessidades humanas, analisando aspectos da História do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7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Conteúdos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Tópicos de conteúdo e objetivos didáticos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educando e o lugar de vivência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804" y="1340768"/>
            <a:ext cx="10801200" cy="49685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Tópicos de conteúdo</a:t>
            </a: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 identidade</a:t>
            </a:r>
          </a:p>
          <a:p>
            <a:pPr marL="0" indent="0" algn="just">
              <a:buNone/>
            </a:pPr>
            <a:r>
              <a:rPr lang="pt-B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Objetivos didáticos</a:t>
            </a: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Recuperar a história pessoal por meio de relatos orais, escritos, desenhos do educando ou dramatizações, valorizando positivamente sua experiência de vida.</a:t>
            </a:r>
          </a:p>
          <a:p>
            <a:pPr marL="0" indent="0" algn="just">
              <a:buNone/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Reconhecer a si próprio e seus pares enquanto portadores e produtores de cultura, dotados de capacidade de ampliar seu universo de conhecimentos, valores e meios de expressão.</a:t>
            </a:r>
          </a:p>
          <a:p>
            <a:pPr marL="0" indent="0" algn="just">
              <a:buNone/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Estabelecer uma relação empática e solidária com os colegas, respeitando as diferenças socioculturais, de gênero, geração e etnia presentes no grupo. </a:t>
            </a:r>
          </a:p>
          <a:p>
            <a:pPr marL="0" indent="0" algn="just">
              <a:buNone/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Ordenar cronologicamente fatos significativos da vida pessoal, empregando unidades de medida do tempo (anos, décadas, meses) e estabelecendo periodizações pertinentes (infância, adolescência etc.). </a:t>
            </a:r>
          </a:p>
          <a:p>
            <a:pPr marL="0" indent="0" algn="just">
              <a:buNone/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Localizar nos mapas políticos do Brasil e do estado os municípios de origem e de moradia atual. </a:t>
            </a:r>
          </a:p>
          <a:p>
            <a:pPr marL="0" indent="0" algn="just">
              <a:buNone/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Conhecer os vários documentos de identificação pessoal e suas utilidades (certidão de nascimento, RG, título de eleitor etc.).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94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1844" y="620688"/>
            <a:ext cx="10157354" cy="447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CENTRO EDUCATIVO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Reconhecer o valor pessoal e social da educação e os principais direitos constitucionais a ela relacionados.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Conhecer o calendário escolar, situando cronologicamente eventos e períodos significativos (dias letivos, férias, festividades etc.).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Conhecer as dependências e equipamentos do centro educativo, observando seus aspectos físicos e sociais e colaborando para sua manutenção ou melhoria.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Conhecer, analisar e respeitar as normas de funcionamento do centro educativo, formulando propostas para seu aperfeiçoamento. 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Participar dos órgãos de gestão democrática do centro educativo, conhecendo os direitos e deveres de seus vários integrantes.</a:t>
            </a:r>
          </a:p>
        </p:txBody>
      </p:sp>
    </p:spTree>
    <p:extLst>
      <p:ext uri="{BB962C8B-B14F-4D97-AF65-F5344CB8AC3E}">
        <p14:creationId xmlns:p14="http://schemas.microsoft.com/office/powerpoint/2010/main" val="38984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332656"/>
            <a:ext cx="11305256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DE VIVÊNCIA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Observar, descrever e desenhar croquis de espaços geográficos conhecidos (lugar de origem, de moradia e trabalho, entorno da escola etc.) empregando símbolos e legendas.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Observar e descrever formas de ocupação social do espaço, analisando seu aproveitamento ou degradação. 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Interpretar e desenhar plantas simples empregando proporções, símbolos convencionais e legendas. 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Identificar os principais órgãos de administração e serviços (públicos, privados e comunitários) da região, conhecer suas funções, analisando sua qualidade e formulando sugestões para sua melhoria. 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Relacionar as condições de saneamento básico da região e de seus serviços de saúde com a incidência e tratamento de doenças. 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Observar mudanças ocorridas na região, recuperando seu passado por meio de relatos orais de moradores antigos ou fontes documentais (fotos, jornais, livros etc.).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820" y="1340768"/>
            <a:ext cx="10801200" cy="4470400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formas de participação individual e coletiva na comunidade, desenvolvendo atitudes favoráveis à melhoria de suas condições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sócioambientais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(saneamento básico, coleta seletiva e reciclagem de lixo, mutirões de moradia, movimentos por melhoria dos serviços, campanhas de solidariedade etc.). 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Identificar os principais órgãos de participação civil da região (associações de bairro, sindicatos, partidos políticos, grupos religiosos etc.), distinguindo as respectivas esferas de atuação.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Identificar, descrever e recuperar as origens das principais festividades e outras tradições culturais da região.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1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de volta às aul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060_TF03460507.potx" id="{8ADE4CB3-4CA4-4A23-A885-405CB0802120}" vid="{6154448F-21C7-47D7-A9D6-F63E184A472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volta às aulas</Template>
  <TotalTime>227</TotalTime>
  <Words>1662</Words>
  <Application>Microsoft Office PowerPoint</Application>
  <PresentationFormat>Personalizar</PresentationFormat>
  <Paragraphs>80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Times New Roman</vt:lpstr>
      <vt:lpstr>Apresentação de volta às aulas</vt:lpstr>
      <vt:lpstr>Universidade Federal do Piauí Campus Amílcar Ferreira Sobral</vt:lpstr>
      <vt:lpstr>Proposta curricular para a Educação de jovens e Adultos –EJA </vt:lpstr>
      <vt:lpstr>Fontes de conhecimento</vt:lpstr>
      <vt:lpstr>Síntese dos objetivos da área de Estudos da Sociedade e da Natureza </vt:lpstr>
      <vt:lpstr>Apresentação do PowerPoint</vt:lpstr>
      <vt:lpstr>Conteúdos  Tópicos de conteúdo e objetivos didáticos  O educando e o lugar de vivência </vt:lpstr>
      <vt:lpstr>Apresentação do PowerPoint</vt:lpstr>
      <vt:lpstr>Apresentação do PowerPoint</vt:lpstr>
      <vt:lpstr>Apresentação do PowerPoint</vt:lpstr>
      <vt:lpstr>  Cultura e diversidade cultural</vt:lpstr>
      <vt:lpstr>Apresentação do PowerPoint</vt:lpstr>
      <vt:lpstr>Apresentação do PowerPoint</vt:lpstr>
      <vt:lpstr>Apresentação do PowerPoint</vt:lpstr>
      <vt:lpstr>Base  Nacional Comum Curricular</vt:lpstr>
      <vt:lpstr>Historia nas series inicias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do Piauí Campus Amílcar Ferreira Sobral</dc:title>
  <dc:creator>patricia novaes</dc:creator>
  <cp:lastModifiedBy>patricia novaes</cp:lastModifiedBy>
  <cp:revision>18</cp:revision>
  <dcterms:created xsi:type="dcterms:W3CDTF">2018-11-02T23:44:06Z</dcterms:created>
  <dcterms:modified xsi:type="dcterms:W3CDTF">2018-11-03T08:48:42Z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