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8" r:id="rId4"/>
    <p:sldId id="260" r:id="rId5"/>
    <p:sldId id="259" r:id="rId6"/>
    <p:sldId id="263" r:id="rId7"/>
    <p:sldId id="265" r:id="rId8"/>
    <p:sldId id="264" r:id="rId9"/>
    <p:sldId id="271" r:id="rId10"/>
    <p:sldId id="299" r:id="rId11"/>
    <p:sldId id="274" r:id="rId12"/>
    <p:sldId id="296" r:id="rId13"/>
    <p:sldId id="270" r:id="rId14"/>
    <p:sldId id="266" r:id="rId15"/>
    <p:sldId id="269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C50147-0864-48B4-84C0-9EE662707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04A3A3-1A7F-48C9-A89A-F08D86492D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A0DEEA-6A99-4378-BDD7-1D542A6C0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C9EA-F3F9-4450-9C65-C29051663DE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4D9842-7A1F-42E6-BF83-1C4078DBA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242E9C-DD23-424E-92EE-829BAFE2B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C016-F4CE-42F7-8C04-E6F4BFF56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310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83A63-A5AB-4832-9666-728D100C5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AC756E-1377-486E-8E78-8C1C2FD69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23AEE5-A97B-4A91-BE8A-5BBBA2409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C9EA-F3F9-4450-9C65-C29051663DE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9E2348-6A2B-4838-B77E-1677E6BB8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658646-39B4-43DD-A8A7-5DF9C20A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C016-F4CE-42F7-8C04-E6F4BFF56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02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2E5E70-5A9D-4638-9171-265E3BAB0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4A0FC2-A95D-4737-A43D-25B5EBFAC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F40C70A-3F91-4402-A48E-6F020807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C9EA-F3F9-4450-9C65-C29051663DE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2FF215-D7A4-45D9-8C92-79FFFC95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CB1093-3003-47B8-BB7F-1A3B49C71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C016-F4CE-42F7-8C04-E6F4BFF56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9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6748D-4516-4C10-9AB0-584AB0CD4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F2087A-A574-42C7-BF48-AA2C023E1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09AF24-10A2-4663-B5C4-3C7794ED7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C9EA-F3F9-4450-9C65-C29051663DE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24E869-BCAD-41E8-9E5F-9D18F0CF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561434-F399-48C3-BB89-B410CC213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C016-F4CE-42F7-8C04-E6F4BFF56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27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EE6B38-E149-4343-B5FE-00FB9CCE5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CEB68F0-073B-4CA1-B33F-E46FB7720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F5D41E4-9E64-453D-88D6-D04C31046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C9EA-F3F9-4450-9C65-C29051663DE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5DAAFE-B2AD-4D7B-A35A-7ABC99C8D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0589E3A-F344-4DD5-AC37-F0682C3B0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C016-F4CE-42F7-8C04-E6F4BFF56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093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59358B-EB70-4A8F-9229-8EC94539E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A83628-189D-4678-AFE1-27D7889D6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15F02C1-4358-4B77-9D87-DA63EA19F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84C7D1F-2695-4527-A978-9AEA7FCE0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C9EA-F3F9-4450-9C65-C29051663DE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D222B2-87D5-4530-968F-DE0D08581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85E8619-EFF0-4E6B-9DAC-AAC63F68A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C016-F4CE-42F7-8C04-E6F4BFF56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72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BCEF4F-7729-469F-9CF4-6DA64D565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C9066B3-8F3E-4286-B25E-DA77A1E0A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4C02109-C36A-4ADC-BCC0-8DE0EC813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849F896-603B-4F6C-B30F-7D96E57F8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A741ADA-E4F3-413E-8DC5-694A2B3664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4C2F7EB-DD9B-44D9-96CD-5505302A5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C9EA-F3F9-4450-9C65-C29051663DE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A8C8D5A-C20D-41DB-8974-C4E1DBE4A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C7AE684-30EA-4F19-8C7C-D78387D6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C016-F4CE-42F7-8C04-E6F4BFF56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28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CA868A-07F0-4918-B028-565ACB5A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52D8863-7325-4956-B5B7-1C6BC0740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C9EA-F3F9-4450-9C65-C29051663DE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CD74542-99BE-4424-8151-DF046680F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BD753C7-60F5-4997-A687-BFD4B9BF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C016-F4CE-42F7-8C04-E6F4BFF56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938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0A6122E-6672-45FE-B8BF-A7DFF13F8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C9EA-F3F9-4450-9C65-C29051663DE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35F4EBC-F37F-45B4-9C17-182037BE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5CA42C9-F932-422A-8130-D433DEF1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C016-F4CE-42F7-8C04-E6F4BFF56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33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5B169-C227-4C81-B726-624995136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F6FAFB-F38E-46DA-8B66-F114D4018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23B40A2-C64C-43B9-BEA2-065E434A4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5DD416E-C94D-42DC-8E2C-83518896C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C9EA-F3F9-4450-9C65-C29051663DE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5CB444-8892-4CED-B746-9AC59A78B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58F900D-A5FB-4E67-8248-8CF67026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C016-F4CE-42F7-8C04-E6F4BFF56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422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FC56E2-F379-422D-B60F-DC2FF7FFB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ADDC7C5-20E1-4ECB-971B-98CD16FF5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E0860BE-3CAA-46B8-AD51-1CC76E4CF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F0209C3-E381-4752-918E-A4F1F7341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C9EA-F3F9-4450-9C65-C29051663DE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E77CA1-0A71-4741-B540-4E02A3F3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D3C873-2212-46BB-9FB7-C6725FDC4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4C016-F4CE-42F7-8C04-E6F4BFF56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62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D4F8D5F-0CEF-4745-A7DD-AE3976C77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FF9D914-6E4C-4562-BA14-A15336D57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86CCCE-5810-4305-A153-AD42D4E850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AC9EA-F3F9-4450-9C65-C29051663DE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2F7376-9B39-49F9-A091-3DF9B9BAF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83A068-D753-49CA-93BE-B0219D9F45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4C016-F4CE-42F7-8C04-E6F4BFF56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67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t/aten%C3%A7%C3%A3o-ponto-de-exclama%C3%A7%C3%A3o-307030/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t/colmeia-favo-de-mel-abelha-hex%C3%A1gono-310659/" TargetMode="Externa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administradores.com.br/artigos/o-que-uma-colmeia-tem-a-ver-com-gestao-do-conhecimento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Relationship Id="rId9" Type="http://schemas.openxmlformats.org/officeDocument/2006/relationships/image" Target="../media/image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3792A21-1DF1-44B4-8F74-AFDFA66FAD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844"/>
          <a:stretch/>
        </p:blipFill>
        <p:spPr>
          <a:xfrm>
            <a:off x="0" y="0"/>
            <a:ext cx="12192000" cy="133453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5CC049D4-7493-4C9B-9497-18A17EC82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288" y="60772"/>
            <a:ext cx="1960978" cy="94035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17DE1AB8-5578-4EC9-8727-4A0672EE30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0345" y="146422"/>
            <a:ext cx="695238" cy="752381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F3F61DD8-C3A3-44D2-86DC-1772935B78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3746" y="134457"/>
            <a:ext cx="809524" cy="866667"/>
          </a:xfrm>
          <a:prstGeom prst="rect">
            <a:avLst/>
          </a:prstGeom>
        </p:spPr>
      </p:pic>
      <p:sp>
        <p:nvSpPr>
          <p:cNvPr id="18" name="Caixa de Texto 2">
            <a:extLst>
              <a:ext uri="{FF2B5EF4-FFF2-40B4-BE49-F238E27FC236}">
                <a16:creationId xmlns:a16="http://schemas.microsoft.com/office/drawing/2014/main" id="{C8EA4CC3-7F4A-4DBE-BEE6-77B1C5912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74141"/>
            <a:ext cx="2867025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MINISTÉRIODAEDUCAÇÃO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UNIVERSIDADEFEDERALDOPIAUI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zh-CN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PRÓ-REITORIA DE EXTENSÃO – PREXC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zh-CN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Coordenadoria de Programas e Projetos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9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Campus Universitário Amílcar Ferreira Sobral, BR 343 Bairro Meladão, Floriano, Piauí, Brasil; CEP 64800-000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9DE414B2-526B-472E-B56F-2CB550AA75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41916" y="6240162"/>
            <a:ext cx="12233916" cy="690728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9EBC7C68-5D25-48E9-81E7-C18503A0D9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51365" y="6376002"/>
            <a:ext cx="2123810" cy="419048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61DDC808-7F65-4563-867D-5D9B6319EF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36536" y="6018859"/>
            <a:ext cx="1247619" cy="1133333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99181EB1-B375-42A5-957D-797EC4B1DD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7273" y="6228383"/>
            <a:ext cx="1247619" cy="1133333"/>
          </a:xfrm>
          <a:prstGeom prst="rect">
            <a:avLst/>
          </a:prstGeom>
        </p:spPr>
      </p:pic>
      <p:pic>
        <p:nvPicPr>
          <p:cNvPr id="24" name="Imagem 23">
            <a:extLst>
              <a:ext uri="{FF2B5EF4-FFF2-40B4-BE49-F238E27FC236}">
                <a16:creationId xmlns:a16="http://schemas.microsoft.com/office/drawing/2014/main" id="{7B689C5C-C010-48A1-9079-D4CB093F40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6967" y="5894977"/>
            <a:ext cx="1247619" cy="1133333"/>
          </a:xfrm>
          <a:prstGeom prst="rect">
            <a:avLst/>
          </a:prstGeom>
        </p:spPr>
      </p:pic>
      <p:sp>
        <p:nvSpPr>
          <p:cNvPr id="25" name="Retângulo 24">
            <a:extLst>
              <a:ext uri="{FF2B5EF4-FFF2-40B4-BE49-F238E27FC236}">
                <a16:creationId xmlns:a16="http://schemas.microsoft.com/office/drawing/2014/main" id="{4FE1889A-B13D-47E3-ACFC-F8D4C5317E2F}"/>
              </a:ext>
            </a:extLst>
          </p:cNvPr>
          <p:cNvSpPr/>
          <p:nvPr/>
        </p:nvSpPr>
        <p:spPr>
          <a:xfrm>
            <a:off x="2888395" y="6330385"/>
            <a:ext cx="6096000" cy="5263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lnSpc>
                <a:spcPct val="150000"/>
              </a:lnSpc>
            </a:pPr>
            <a:r>
              <a:rPr lang="pt-BR" sz="1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PROGRAMA DE FORMAÇÃO DE GESTORES ESCOLARES NA MODALIDADE DE EDUCAÇÃO DE JOVENS E ADULTOS EM FLORIANO - PI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4B2CE377-752C-4C7D-A1B4-87B4A0B10E38}"/>
              </a:ext>
            </a:extLst>
          </p:cNvPr>
          <p:cNvSpPr txBox="1">
            <a:spLocks/>
          </p:cNvSpPr>
          <p:nvPr/>
        </p:nvSpPr>
        <p:spPr>
          <a:xfrm>
            <a:off x="826851" y="1122362"/>
            <a:ext cx="10680970" cy="3391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5400" dirty="0"/>
              <a:t>Modulo 1: GESTÃO ESCOLAR DEMOCRÁTICA NA MODALIDADE EJA</a:t>
            </a:r>
          </a:p>
        </p:txBody>
      </p:sp>
      <p:sp>
        <p:nvSpPr>
          <p:cNvPr id="26" name="Subtítulo 2">
            <a:extLst>
              <a:ext uri="{FF2B5EF4-FFF2-40B4-BE49-F238E27FC236}">
                <a16:creationId xmlns:a16="http://schemas.microsoft.com/office/drawing/2014/main" id="{F3C5FBDA-B932-4469-99CE-52B49AA4B03C}"/>
              </a:ext>
            </a:extLst>
          </p:cNvPr>
          <p:cNvSpPr txBox="1">
            <a:spLocks/>
          </p:cNvSpPr>
          <p:nvPr/>
        </p:nvSpPr>
        <p:spPr>
          <a:xfrm>
            <a:off x="5842067" y="4828275"/>
            <a:ext cx="6241915" cy="477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t-BR" dirty="0"/>
              <a:t>Profa. Ma. Anne Caroline Soares Dourado</a:t>
            </a:r>
          </a:p>
        </p:txBody>
      </p:sp>
      <p:pic>
        <p:nvPicPr>
          <p:cNvPr id="30" name="Espaço Reservado para Conteúdo 6" descr="Abelha">
            <a:extLst>
              <a:ext uri="{FF2B5EF4-FFF2-40B4-BE49-F238E27FC236}">
                <a16:creationId xmlns:a16="http://schemas.microsoft.com/office/drawing/2014/main" id="{135BD3BC-B615-4B56-A3A7-134E379329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686783" y="3893350"/>
            <a:ext cx="2059277" cy="2059277"/>
          </a:xfrm>
        </p:spPr>
      </p:pic>
    </p:spTree>
    <p:extLst>
      <p:ext uri="{BB962C8B-B14F-4D97-AF65-F5344CB8AC3E}">
        <p14:creationId xmlns:p14="http://schemas.microsoft.com/office/powerpoint/2010/main" val="352547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Por que Projeto Político Pedagógico </a:t>
            </a: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algn="just"/>
            <a:r>
              <a:rPr lang="pt-BR" sz="2200" dirty="0">
                <a:solidFill>
                  <a:srgbClr val="000000"/>
                </a:solidFill>
              </a:rPr>
              <a:t>“É político no sentido de compromisso com a formação do cidadão para um tipo de sociedade" (ANDRÉ, 2001)</a:t>
            </a:r>
          </a:p>
          <a:p>
            <a:endParaRPr lang="pt-BR" sz="2200" dirty="0">
              <a:solidFill>
                <a:srgbClr val="000000"/>
              </a:solidFill>
            </a:endParaRPr>
          </a:p>
          <a:p>
            <a:pPr algn="just"/>
            <a:r>
              <a:rPr lang="pt-BR" sz="2200" dirty="0">
                <a:solidFill>
                  <a:srgbClr val="000000"/>
                </a:solidFill>
              </a:rPr>
              <a:t>“É pedagógico porque possibilita a efetivação da intencionalidade da escola, que é a formação do cidadão.” (VEIGA, 2001)</a:t>
            </a:r>
          </a:p>
          <a:p>
            <a:endParaRPr lang="pt-BR" sz="2200" dirty="0">
              <a:solidFill>
                <a:srgbClr val="000000"/>
              </a:solidFill>
            </a:endParaRPr>
          </a:p>
          <a:p>
            <a:pPr algn="just"/>
            <a:r>
              <a:rPr lang="pt-BR" sz="2200" dirty="0">
                <a:solidFill>
                  <a:srgbClr val="000000"/>
                </a:solidFill>
              </a:rPr>
              <a:t>Portanto, a dimensão pedagógica efetiva a dimensão política através da consciência das intenções na definição das ações educativas; ela vislumbra a efetivação de seus propósitos e sua intencionalidade. (DOURADO, 2016)</a:t>
            </a:r>
          </a:p>
        </p:txBody>
      </p:sp>
    </p:spTree>
    <p:extLst>
      <p:ext uri="{BB962C8B-B14F-4D97-AF65-F5344CB8AC3E}">
        <p14:creationId xmlns:p14="http://schemas.microsoft.com/office/powerpoint/2010/main" val="245469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6600" dirty="0"/>
              <a:t>PPP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16569" y="1690688"/>
            <a:ext cx="7037231" cy="331893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“[...] Orienta a prática de produzir uma realidade: conhecer a realidade presente, refletir sobre ela e traçar as coordenadas para a construção de uma nova realidade, propondo-se as formas mais adequadas de atender necessidades sociais e individuais dos alunos.” (LIBÂNEO, 2004, p.148)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07" y="2698123"/>
            <a:ext cx="2680683" cy="251486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71793" y="5212991"/>
            <a:ext cx="2859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Fonte: Google imagens, 2016.</a:t>
            </a:r>
          </a:p>
        </p:txBody>
      </p:sp>
    </p:spTree>
    <p:extLst>
      <p:ext uri="{BB962C8B-B14F-4D97-AF65-F5344CB8AC3E}">
        <p14:creationId xmlns:p14="http://schemas.microsoft.com/office/powerpoint/2010/main" val="385753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6600" dirty="0"/>
              <a:t>PPP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93762" y="1985456"/>
            <a:ext cx="7037231" cy="331893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O projeto político-pedagógico resulta da construção coletiva dos atores da Educação Escolar. Ele é a tradução que a Escola faz de suas finalidades, a partir das necessidades que lhe estão colocadas, com o pessoal - professores/alunos/equipe pedagógica/pais - e com os recursos de que dispõe. (PIMENTA, 1992)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07" y="2698123"/>
            <a:ext cx="2680683" cy="251486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71793" y="5212991"/>
            <a:ext cx="2859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Fonte: Google imagens, 2016.</a:t>
            </a:r>
          </a:p>
        </p:txBody>
      </p:sp>
    </p:spTree>
    <p:extLst>
      <p:ext uri="{BB962C8B-B14F-4D97-AF65-F5344CB8AC3E}">
        <p14:creationId xmlns:p14="http://schemas.microsoft.com/office/powerpoint/2010/main" val="372320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830B87-7EF8-47E6-80E3-AF46A47AF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CUIDADO!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2B64F8B-8DAF-4BF1-96C7-015AD234A141}"/>
              </a:ext>
            </a:extLst>
          </p:cNvPr>
          <p:cNvSpPr/>
          <p:nvPr/>
        </p:nvSpPr>
        <p:spPr>
          <a:xfrm>
            <a:off x="838200" y="1752562"/>
            <a:ext cx="6532343" cy="440120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pt-BR" sz="2800" dirty="0"/>
              <a:t>Há pessoas trabalhando na escola, especialmente em postos de direção, que se dizem democratas apenas porque são “liberais” com alunos, professores, funcionários ou pais, porque lhes “dão abertura” [...] Mas a prática em que tem lugar essa participação não pode ser considerada democrática, pois democracia não se concede, se realiza: não pode existir “ditador democrático”. (PARO, 2007) </a:t>
            </a:r>
          </a:p>
        </p:txBody>
      </p:sp>
      <p:pic>
        <p:nvPicPr>
          <p:cNvPr id="7" name="Imagem 6" descr="Uma imagem contendo preto&#10;&#10;Descrição gerada automaticamente">
            <a:extLst>
              <a:ext uri="{FF2B5EF4-FFF2-40B4-BE49-F238E27FC236}">
                <a16:creationId xmlns:a16="http://schemas.microsoft.com/office/drawing/2014/main" id="{1494E4DF-D64E-409F-8A97-0381E0C7A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063793" y="2279305"/>
            <a:ext cx="3719689" cy="334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910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objeto, favo de mel&#10;&#10;Descrição gerada automaticamente">
            <a:extLst>
              <a:ext uri="{FF2B5EF4-FFF2-40B4-BE49-F238E27FC236}">
                <a16:creationId xmlns:a16="http://schemas.microsoft.com/office/drawing/2014/main" id="{D36ABF62-F0DB-4D7C-AF48-32692C8ABC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3686" b="2671"/>
          <a:stretch/>
        </p:blipFill>
        <p:spPr>
          <a:xfrm>
            <a:off x="99382" y="38921"/>
            <a:ext cx="9843868" cy="5537177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436FA1E-5629-4907-876C-E02373FB9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8622" y="2733750"/>
            <a:ext cx="4703378" cy="18340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dirty="0"/>
              <a:t>VAMOS CONSTRUIR UMA COLMEIA?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068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37A6B-177B-48D1-B4BB-BB75BD520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D73171-F7F2-47AF-A0AD-55C251D59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770434"/>
            <a:ext cx="10515599" cy="4406529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/>
              <a:t>HORA, D.L. </a:t>
            </a:r>
            <a:r>
              <a:rPr lang="pt-BR" sz="2400" i="1" dirty="0"/>
              <a:t>Gestão Democrática na escola</a:t>
            </a:r>
            <a:r>
              <a:rPr lang="pt-BR" sz="2400" dirty="0"/>
              <a:t>. 14 ed. Campina: Papirus, 1994.</a:t>
            </a:r>
          </a:p>
          <a:p>
            <a:pPr marL="0" indent="0">
              <a:buNone/>
            </a:pPr>
            <a:r>
              <a:rPr lang="pt-BR" sz="2400" dirty="0"/>
              <a:t>LEGAL, C. </a:t>
            </a:r>
            <a:r>
              <a:rPr lang="pt-BR" sz="2400" i="1" dirty="0"/>
              <a:t>O que uma colmeia tem a ver com gestão do conhecimento? </a:t>
            </a:r>
            <a:r>
              <a:rPr lang="pt-BR" sz="2400" dirty="0"/>
              <a:t>Disponível em &lt;</a:t>
            </a:r>
            <a:r>
              <a:rPr lang="pt-BR" sz="2400" dirty="0">
                <a:hlinkClick r:id="rId2"/>
              </a:rPr>
              <a:t> https://administradores.com.br/artigos/o-que-uma-colmeia-tem-a-ver-com-</a:t>
            </a:r>
            <a:r>
              <a:rPr lang="pt-BR" sz="2400" dirty="0" err="1">
                <a:hlinkClick r:id="rId2"/>
              </a:rPr>
              <a:t>gestao</a:t>
            </a:r>
            <a:r>
              <a:rPr lang="pt-BR" sz="2400" dirty="0">
                <a:hlinkClick r:id="rId2"/>
              </a:rPr>
              <a:t>-do-conhecimento</a:t>
            </a:r>
            <a:r>
              <a:rPr lang="pt-BR" sz="2400" dirty="0"/>
              <a:t>&gt; acesso em 15 junho 2016.</a:t>
            </a:r>
          </a:p>
          <a:p>
            <a:pPr marL="0" indent="0">
              <a:buNone/>
            </a:pPr>
            <a:r>
              <a:rPr lang="pt-BR" sz="2400" dirty="0"/>
              <a:t>LIBÂNEO, J. C.; OLIVEIRA, J. F. de. TOSCHI, </a:t>
            </a:r>
            <a:r>
              <a:rPr lang="pt-BR" sz="2400" dirty="0" err="1"/>
              <a:t>Mirza</a:t>
            </a:r>
            <a:r>
              <a:rPr lang="pt-BR" sz="2400" dirty="0"/>
              <a:t> S. </a:t>
            </a:r>
            <a:r>
              <a:rPr lang="pt-BR" sz="2400" i="1" dirty="0"/>
              <a:t>Educação escolar: </a:t>
            </a:r>
            <a:r>
              <a:rPr lang="pt-BR" sz="2400" dirty="0"/>
              <a:t>políticas, estrutura e organização. São Paulo: Cortez, 2007.</a:t>
            </a:r>
          </a:p>
          <a:p>
            <a:pPr marL="0" indent="0">
              <a:buNone/>
            </a:pPr>
            <a:r>
              <a:rPr lang="pt-BR" sz="2400" dirty="0"/>
              <a:t>LIMA, L. C. </a:t>
            </a:r>
            <a:r>
              <a:rPr lang="pt-BR" sz="2400" i="1" dirty="0"/>
              <a:t>A escola como organização educativa:</a:t>
            </a:r>
            <a:r>
              <a:rPr lang="pt-BR" sz="2400" dirty="0"/>
              <a:t> uma abordagem sociológica. São Paulo: Cortez, 2001. </a:t>
            </a:r>
          </a:p>
          <a:p>
            <a:pPr marL="0" indent="0">
              <a:buNone/>
            </a:pPr>
            <a:r>
              <a:rPr lang="pt-BR" sz="2400" dirty="0"/>
              <a:t>PIMENTA, S.G.; GHEDIN, E. (Org.) </a:t>
            </a:r>
            <a:r>
              <a:rPr lang="pt-BR" sz="2400" i="1" dirty="0"/>
              <a:t>O professor reflexivo no Brasil: </a:t>
            </a:r>
            <a:r>
              <a:rPr lang="pt-BR" sz="2400" dirty="0"/>
              <a:t>gênese e crítica de um conceito. São Paulo: Cortez, 2002.</a:t>
            </a:r>
          </a:p>
          <a:p>
            <a:pPr marL="0" indent="0">
              <a:buNone/>
            </a:pPr>
            <a:r>
              <a:rPr lang="pt-BR" sz="2400"/>
              <a:t>...</a:t>
            </a: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557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AD46AD-DAB9-421F-AD2F-4D79D13D1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1352145"/>
            <a:ext cx="7280384" cy="437664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t-BR" sz="3600" dirty="0"/>
              <a:t>A escola é múltipla, conjuntos, sistemas, o que requer competências administrativas para traduzir essa complexidade dos sistemas em benefício ao atendimento da finalidade que a Escola tem. </a:t>
            </a:r>
          </a:p>
          <a:p>
            <a:pPr marL="0" indent="0">
              <a:buNone/>
            </a:pPr>
            <a:endParaRPr lang="pt-BR" sz="3600" dirty="0"/>
          </a:p>
          <a:p>
            <a:pPr marL="0" indent="0">
              <a:buNone/>
            </a:pPr>
            <a:r>
              <a:rPr lang="pt-BR" sz="3600" dirty="0"/>
              <a:t>(PIMENTA, 1991)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áfico 8" descr="Conexões">
            <a:extLst>
              <a:ext uri="{FF2B5EF4-FFF2-40B4-BE49-F238E27FC236}">
                <a16:creationId xmlns:a16="http://schemas.microsoft.com/office/drawing/2014/main" id="{2A1C2E4F-411D-4CF5-BC3F-D3AED3CDE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13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24E24D5-FA18-4A7A-B33D-CD5D381F3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chemeClr val="accent1"/>
                </a:solidFill>
              </a:rPr>
              <a:t>O que é gestão educacional?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941562-8BD9-4275-A289-E03B8F6CC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t-BR" dirty="0"/>
              <a:t>O termo gestão refere-se ao ato de gerir, à maneira de administrar e de tomar decisões. O modo em que ocorre a gestão escolar influencia diretamente na sociedade, uma vez que intervém nas condições que propiciam oportunidades sociais, ocasionando uma forma de organização que conduz a um caráter excludente ou </a:t>
            </a:r>
            <a:r>
              <a:rPr lang="pt-BR" dirty="0" err="1"/>
              <a:t>includente</a:t>
            </a:r>
            <a:r>
              <a:rPr lang="pt-BR" dirty="0"/>
              <a:t>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(FERREIRA, et al, 2012)</a:t>
            </a:r>
          </a:p>
        </p:txBody>
      </p:sp>
    </p:spTree>
    <p:extLst>
      <p:ext uri="{BB962C8B-B14F-4D97-AF65-F5344CB8AC3E}">
        <p14:creationId xmlns:p14="http://schemas.microsoft.com/office/powerpoint/2010/main" val="237863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32A2B1CE-24A2-4E95-806A-0AFD9D007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Modelos de Gestão Educacional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AD0E9F61-F2F6-4361-B115-9194AD78C2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/>
              <a:t>Fábrica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2BE67817-4FD1-4DFF-9FD7-6278C4E2CB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Colmeia</a:t>
            </a:r>
          </a:p>
        </p:txBody>
      </p:sp>
      <p:pic>
        <p:nvPicPr>
          <p:cNvPr id="13" name="Gráfico 12" descr="Colmeia">
            <a:extLst>
              <a:ext uri="{FF2B5EF4-FFF2-40B4-BE49-F238E27FC236}">
                <a16:creationId xmlns:a16="http://schemas.microsoft.com/office/drawing/2014/main" id="{3DD3977E-66C9-43A6-A529-4EC017CAF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40102" y="2600510"/>
            <a:ext cx="2801567" cy="2801567"/>
          </a:xfrm>
          <a:prstGeom prst="rect">
            <a:avLst/>
          </a:prstGeom>
        </p:spPr>
      </p:pic>
      <p:pic>
        <p:nvPicPr>
          <p:cNvPr id="3" name="Gráfico 2" descr="Engrenagens">
            <a:extLst>
              <a:ext uri="{FF2B5EF4-FFF2-40B4-BE49-F238E27FC236}">
                <a16:creationId xmlns:a16="http://schemas.microsoft.com/office/drawing/2014/main" id="{3A29A264-14D9-4728-B439-037ABD1C43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50720" y="2812573"/>
            <a:ext cx="26924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137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BEDA6-635C-4580-9FDF-E19BF0695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Modelos de Gestão Educacional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D864AF1-46F1-48D8-A389-33190544A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pt-BR" dirty="0"/>
              <a:t>TRADICIONAL</a:t>
            </a:r>
          </a:p>
          <a:p>
            <a:pPr marL="0" indent="0" algn="just">
              <a:buNone/>
            </a:pPr>
            <a:r>
              <a:rPr lang="pt-BR" dirty="0"/>
              <a:t>“</a:t>
            </a:r>
            <a:r>
              <a:rPr lang="pt-BR" dirty="0" err="1"/>
              <a:t>taylorização</a:t>
            </a:r>
            <a:r>
              <a:rPr lang="pt-BR" dirty="0"/>
              <a:t> do trabalho educativo institucionalizado”. a organização escolar, ao responder às demandas do mundo do trabalho e da vida social, apresentava elementos comuns às grandes empresas burocráticas, centralização do poder nas mãos do administrador escolar. O mercado volta sua atenção para a escola, atribuindo-lhe a função de formar a futura mão-de-obra. (LIMA, 2001)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E407F59E-A8E0-43BD-A7EF-BD8721FA3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pt-BR" dirty="0"/>
              <a:t>DEMOCRÁTICA</a:t>
            </a:r>
          </a:p>
          <a:p>
            <a:pPr marL="0" indent="0" algn="just">
              <a:buNone/>
            </a:pPr>
            <a:r>
              <a:rPr lang="pt-BR" dirty="0"/>
              <a:t>Quando a organização escolar é entendida como comunidade democrática de aprendizagem transforma a escola em lugar de compartilhamento de valores e de práticas, por meio do trabalho e da reflexão conjunta sobre planos de trabalho, problemas e soluções relacionados à aprendizagem dos alunos e ao funcionamento da instituição. (PARO, 2007)</a:t>
            </a:r>
          </a:p>
        </p:txBody>
      </p:sp>
    </p:spTree>
    <p:extLst>
      <p:ext uri="{BB962C8B-B14F-4D97-AF65-F5344CB8AC3E}">
        <p14:creationId xmlns:p14="http://schemas.microsoft.com/office/powerpoint/2010/main" val="1725406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32A2B1CE-24A2-4E95-806A-0AFD9D007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nós fazemos Gestão?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AD0E9F61-F2F6-4361-B115-9194AD78C2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/>
              <a:t>Roldanas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2BE67817-4FD1-4DFF-9FD7-6278C4E2CB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Colmeia</a:t>
            </a:r>
          </a:p>
        </p:txBody>
      </p:sp>
      <p:pic>
        <p:nvPicPr>
          <p:cNvPr id="13" name="Gráfico 12" descr="Colmeia">
            <a:extLst>
              <a:ext uri="{FF2B5EF4-FFF2-40B4-BE49-F238E27FC236}">
                <a16:creationId xmlns:a16="http://schemas.microsoft.com/office/drawing/2014/main" id="{3DD3977E-66C9-43A6-A529-4EC017CAF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40102" y="2600510"/>
            <a:ext cx="2801567" cy="2801567"/>
          </a:xfrm>
          <a:prstGeom prst="rect">
            <a:avLst/>
          </a:prstGeom>
        </p:spPr>
      </p:pic>
      <p:pic>
        <p:nvPicPr>
          <p:cNvPr id="10" name="Gráfico 9" descr="Engrenagens">
            <a:extLst>
              <a:ext uri="{FF2B5EF4-FFF2-40B4-BE49-F238E27FC236}">
                <a16:creationId xmlns:a16="http://schemas.microsoft.com/office/drawing/2014/main" id="{205372B7-0604-44E4-B14F-70B343E6FB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57400" y="2873533"/>
            <a:ext cx="26924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73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55756-0B36-4F44-8EF3-4FE39D8C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O Propósito da abelha</a:t>
            </a:r>
            <a:endParaRPr lang="pt-BR" dirty="0"/>
          </a:p>
        </p:txBody>
      </p:sp>
      <p:pic>
        <p:nvPicPr>
          <p:cNvPr id="7" name="Espaço Reservado para Conteúdo 6" descr="Abelha">
            <a:extLst>
              <a:ext uri="{FF2B5EF4-FFF2-40B4-BE49-F238E27FC236}">
                <a16:creationId xmlns:a16="http://schemas.microsoft.com/office/drawing/2014/main" id="{FB823E64-9540-4EF3-B4CB-8190A7D79C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86792" y="159263"/>
            <a:ext cx="2184617" cy="2184617"/>
          </a:xfr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D863792A-87A5-4C23-A3B5-54D9BFC061F3}"/>
              </a:ext>
            </a:extLst>
          </p:cNvPr>
          <p:cNvSpPr/>
          <p:nvPr/>
        </p:nvSpPr>
        <p:spPr>
          <a:xfrm>
            <a:off x="2363821" y="2340140"/>
            <a:ext cx="726656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solidFill>
                  <a:srgbClr val="121112"/>
                </a:solidFill>
                <a:latin typeface="Lora"/>
              </a:rPr>
              <a:t>Na colmeia, as abelhas interagem por meio de uma complexa comunicação e a ação de cada abelha serve a um propósito comum que é buscar, criar, disseminar, utilizar e transformar matéria-prima (néctar, pólen, própolis, água) em produtos úteis para comunidade, garantindo a sua</a:t>
            </a:r>
            <a:r>
              <a:rPr lang="pt-BR" sz="2800" dirty="0"/>
              <a:t> manutenção e sobrevivência. (LEGAL, 2016)</a:t>
            </a:r>
          </a:p>
        </p:txBody>
      </p:sp>
      <p:pic>
        <p:nvPicPr>
          <p:cNvPr id="5" name="Espaço Reservado para Conteúdo 6" descr="Abelha">
            <a:extLst>
              <a:ext uri="{FF2B5EF4-FFF2-40B4-BE49-F238E27FC236}">
                <a16:creationId xmlns:a16="http://schemas.microsoft.com/office/drawing/2014/main" id="{E499401D-550A-41B3-85A0-0EEC75AB19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7000" y="4356374"/>
            <a:ext cx="1092309" cy="1092309"/>
          </a:xfrm>
          <a:prstGeom prst="rect">
            <a:avLst/>
          </a:prstGeom>
        </p:spPr>
      </p:pic>
      <p:pic>
        <p:nvPicPr>
          <p:cNvPr id="6" name="Espaço Reservado para Conteúdo 6" descr="Abelha">
            <a:extLst>
              <a:ext uri="{FF2B5EF4-FFF2-40B4-BE49-F238E27FC236}">
                <a16:creationId xmlns:a16="http://schemas.microsoft.com/office/drawing/2014/main" id="{6E1FF66D-17BF-4C80-BBE5-96646B462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2266" y="5586947"/>
            <a:ext cx="691023" cy="69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15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8CB45-BEE8-4C2A-B5A3-E5489F8F6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Gestão democrática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EF823C15-48ED-4BBD-B029-8CF540797831}"/>
              </a:ext>
            </a:extLst>
          </p:cNvPr>
          <p:cNvSpPr/>
          <p:nvPr/>
        </p:nvSpPr>
        <p:spPr>
          <a:xfrm>
            <a:off x="1136429" y="2278173"/>
            <a:ext cx="6467867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 err="1"/>
              <a:t>Constituição</a:t>
            </a:r>
            <a:r>
              <a:rPr lang="en-US" sz="2400" dirty="0"/>
              <a:t> Federal </a:t>
            </a:r>
            <a:r>
              <a:rPr lang="en-US" sz="2400" dirty="0" err="1"/>
              <a:t>estabelece</a:t>
            </a:r>
            <a:r>
              <a:rPr lang="en-US" sz="2400" dirty="0"/>
              <a:t> no </a:t>
            </a:r>
            <a:r>
              <a:rPr lang="en-US" sz="2400" dirty="0" err="1"/>
              <a:t>artigo</a:t>
            </a:r>
            <a:r>
              <a:rPr lang="en-US" sz="2400" dirty="0"/>
              <a:t> 206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princípios</a:t>
            </a:r>
            <a:r>
              <a:rPr lang="en-US" sz="2400" dirty="0"/>
              <a:t> </a:t>
            </a:r>
            <a:r>
              <a:rPr lang="en-US" sz="2400" dirty="0" err="1"/>
              <a:t>sobre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quais</a:t>
            </a:r>
            <a:r>
              <a:rPr lang="en-US" sz="2400" dirty="0"/>
              <a:t> o </a:t>
            </a:r>
            <a:r>
              <a:rPr lang="en-US" sz="2400" dirty="0" err="1"/>
              <a:t>ensino</a:t>
            </a:r>
            <a:r>
              <a:rPr lang="en-US" sz="2400" dirty="0"/>
              <a:t> </a:t>
            </a:r>
            <a:r>
              <a:rPr lang="en-US" sz="2400" dirty="0" err="1"/>
              <a:t>deve</a:t>
            </a:r>
            <a:r>
              <a:rPr lang="en-US" sz="2400" dirty="0"/>
              <a:t> ser </a:t>
            </a:r>
            <a:r>
              <a:rPr lang="en-US" sz="2400" dirty="0" err="1"/>
              <a:t>ministrado</a:t>
            </a:r>
            <a:r>
              <a:rPr lang="en-US" sz="2400" dirty="0"/>
              <a:t>. </a:t>
            </a:r>
            <a:r>
              <a:rPr lang="en-US" sz="2400" dirty="0" err="1"/>
              <a:t>Dentre</a:t>
            </a:r>
            <a:r>
              <a:rPr lang="en-US" sz="2400" dirty="0"/>
              <a:t> </a:t>
            </a:r>
            <a:r>
              <a:rPr lang="en-US" sz="2400" dirty="0" err="1"/>
              <a:t>eles</a:t>
            </a:r>
            <a:r>
              <a:rPr lang="en-US" sz="2400" dirty="0"/>
              <a:t>, </a:t>
            </a:r>
            <a:r>
              <a:rPr lang="en-US" sz="2400" dirty="0" err="1"/>
              <a:t>destaca</a:t>
            </a:r>
            <a:r>
              <a:rPr lang="en-US" sz="2400" dirty="0"/>
              <a:t>-se a </a:t>
            </a:r>
            <a:r>
              <a:rPr lang="en-US" sz="2400" dirty="0" err="1"/>
              <a:t>gestão</a:t>
            </a:r>
            <a:r>
              <a:rPr lang="en-US" sz="2400" dirty="0"/>
              <a:t> </a:t>
            </a:r>
            <a:r>
              <a:rPr lang="en-US" sz="2400" dirty="0" err="1"/>
              <a:t>democrática</a:t>
            </a:r>
            <a:r>
              <a:rPr lang="en-US" sz="2400" dirty="0"/>
              <a:t> do </a:t>
            </a:r>
            <a:r>
              <a:rPr lang="en-US" sz="2400" dirty="0" err="1"/>
              <a:t>ensino</a:t>
            </a:r>
            <a:r>
              <a:rPr lang="en-US" sz="2400" dirty="0"/>
              <a:t> </a:t>
            </a:r>
            <a:r>
              <a:rPr lang="en-US" sz="2400" dirty="0" err="1"/>
              <a:t>público</a:t>
            </a:r>
            <a:r>
              <a:rPr lang="en-US" sz="2400" dirty="0"/>
              <a:t>, </a:t>
            </a:r>
            <a:r>
              <a:rPr lang="en-US" sz="2400" dirty="0" err="1"/>
              <a:t>na</a:t>
            </a:r>
            <a:r>
              <a:rPr lang="en-US" sz="2400" dirty="0"/>
              <a:t> forma da lei;</a:t>
            </a:r>
          </a:p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Como </a:t>
            </a:r>
            <a:r>
              <a:rPr lang="en-US" sz="2400" dirty="0" err="1"/>
              <a:t>elementos</a:t>
            </a:r>
            <a:r>
              <a:rPr lang="en-US" sz="2400" dirty="0"/>
              <a:t> </a:t>
            </a:r>
            <a:r>
              <a:rPr lang="en-US" sz="2400" dirty="0" err="1"/>
              <a:t>constitutivos</a:t>
            </a:r>
            <a:r>
              <a:rPr lang="en-US" sz="2400" dirty="0"/>
              <a:t> dessa forma de </a:t>
            </a:r>
            <a:r>
              <a:rPr lang="en-US" sz="2400" dirty="0" err="1"/>
              <a:t>gestão</a:t>
            </a:r>
            <a:r>
              <a:rPr lang="en-US" sz="2400" dirty="0"/>
              <a:t> </a:t>
            </a:r>
            <a:r>
              <a:rPr lang="en-US" sz="2400" dirty="0" err="1"/>
              <a:t>podem</a:t>
            </a:r>
            <a:r>
              <a:rPr lang="en-US" sz="2400" dirty="0"/>
              <a:t> ser </a:t>
            </a:r>
            <a:r>
              <a:rPr lang="en-US" sz="2400" dirty="0" err="1"/>
              <a:t>apontados</a:t>
            </a:r>
            <a:r>
              <a:rPr lang="en-US" sz="2400" dirty="0"/>
              <a:t>: </a:t>
            </a:r>
            <a:r>
              <a:rPr lang="en-US" sz="2400" dirty="0" err="1"/>
              <a:t>participação</a:t>
            </a:r>
            <a:r>
              <a:rPr lang="en-US" sz="2400" dirty="0"/>
              <a:t>, </a:t>
            </a:r>
            <a:r>
              <a:rPr lang="en-US" sz="2400" dirty="0" err="1"/>
              <a:t>pluralismo</a:t>
            </a:r>
            <a:r>
              <a:rPr lang="en-US" sz="2400" dirty="0"/>
              <a:t>, </a:t>
            </a:r>
            <a:r>
              <a:rPr lang="en-US" sz="2400" dirty="0" err="1"/>
              <a:t>autonomia</a:t>
            </a:r>
            <a:r>
              <a:rPr lang="en-US" sz="2400" dirty="0"/>
              <a:t> e </a:t>
            </a:r>
            <a:r>
              <a:rPr lang="en-US" sz="2400" dirty="0" err="1"/>
              <a:t>transparência</a:t>
            </a:r>
            <a:r>
              <a:rPr lang="en-US" sz="2400" dirty="0"/>
              <a:t> (ARAÚJO, 2000).</a:t>
            </a:r>
          </a:p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áfico 5" descr="Colmeia">
            <a:extLst>
              <a:ext uri="{FF2B5EF4-FFF2-40B4-BE49-F238E27FC236}">
                <a16:creationId xmlns:a16="http://schemas.microsoft.com/office/drawing/2014/main" id="{5A05EB86-9D3C-45CD-AA71-E2632A4120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15400" y="2497996"/>
            <a:ext cx="1862006" cy="186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283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DCE94D2-A96C-432D-9AF3-5224F4DF6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58880" y="4072267"/>
            <a:ext cx="2144949" cy="584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/>
              <a:t>Autonomia</a:t>
            </a:r>
          </a:p>
        </p:txBody>
      </p:sp>
      <p:pic>
        <p:nvPicPr>
          <p:cNvPr id="6" name="Gráfico 5" descr="Revisão do cliente">
            <a:extLst>
              <a:ext uri="{FF2B5EF4-FFF2-40B4-BE49-F238E27FC236}">
                <a16:creationId xmlns:a16="http://schemas.microsoft.com/office/drawing/2014/main" id="{0ECA393F-174E-4DDE-BC29-0D5438931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98880" y="1244600"/>
            <a:ext cx="914400" cy="91440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61DEBBFE-11C2-4B3F-B78B-57FBB3D6E575}"/>
              </a:ext>
            </a:extLst>
          </p:cNvPr>
          <p:cNvSpPr/>
          <p:nvPr/>
        </p:nvSpPr>
        <p:spPr>
          <a:xfrm>
            <a:off x="406400" y="2299454"/>
            <a:ext cx="2611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/>
              <a:t>Participação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0D9A0206-2843-4FE2-AC01-A119FAAE529B}"/>
              </a:ext>
            </a:extLst>
          </p:cNvPr>
          <p:cNvSpPr/>
          <p:nvPr/>
        </p:nvSpPr>
        <p:spPr>
          <a:xfrm>
            <a:off x="4162842" y="5370932"/>
            <a:ext cx="19331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/>
              <a:t>Pluralismo</a:t>
            </a:r>
          </a:p>
        </p:txBody>
      </p:sp>
      <p:pic>
        <p:nvPicPr>
          <p:cNvPr id="12" name="Gráfico 11" descr="Acesso Universal">
            <a:extLst>
              <a:ext uri="{FF2B5EF4-FFF2-40B4-BE49-F238E27FC236}">
                <a16:creationId xmlns:a16="http://schemas.microsoft.com/office/drawing/2014/main" id="{497F8A36-6CD9-4F14-9229-64400E826E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24275" y="4072267"/>
            <a:ext cx="1478605" cy="1478605"/>
          </a:xfrm>
          <a:prstGeom prst="rect">
            <a:avLst/>
          </a:prstGeom>
        </p:spPr>
      </p:pic>
      <p:pic>
        <p:nvPicPr>
          <p:cNvPr id="14" name="Gráfico 13" descr="Lupa">
            <a:extLst>
              <a:ext uri="{FF2B5EF4-FFF2-40B4-BE49-F238E27FC236}">
                <a16:creationId xmlns:a16="http://schemas.microsoft.com/office/drawing/2014/main" id="{75EB0A3F-BA7A-46F3-B76B-D9185A7303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59548" y="393190"/>
            <a:ext cx="1436452" cy="1436452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D55C539B-A1B0-4955-B5C4-7D110A9EFCA4}"/>
              </a:ext>
            </a:extLst>
          </p:cNvPr>
          <p:cNvSpPr/>
          <p:nvPr/>
        </p:nvSpPr>
        <p:spPr>
          <a:xfrm>
            <a:off x="4424275" y="1701800"/>
            <a:ext cx="25034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/>
              <a:t>Transparência</a:t>
            </a:r>
          </a:p>
        </p:txBody>
      </p:sp>
      <p:pic>
        <p:nvPicPr>
          <p:cNvPr id="17" name="Gráfico 16" descr="Hamster">
            <a:extLst>
              <a:ext uri="{FF2B5EF4-FFF2-40B4-BE49-F238E27FC236}">
                <a16:creationId xmlns:a16="http://schemas.microsoft.com/office/drawing/2014/main" id="{730D9A34-41E4-4787-8A1C-46314DA2110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86897" y="2784541"/>
            <a:ext cx="1288917" cy="128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45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  <p:bldP spid="10" grpId="0"/>
      <p:bldP spid="15" grpId="0"/>
    </p:bldLst>
  </p:timing>
</p:sld>
</file>

<file path=ppt/theme/theme1.xml><?xml version="1.0" encoding="utf-8"?>
<a:theme xmlns:a="http://schemas.openxmlformats.org/drawingml/2006/main" name="Tema do Office">
  <a:themeElements>
    <a:clrScheme name="Amare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875</Words>
  <Application>Microsoft Office PowerPoint</Application>
  <PresentationFormat>Widescreen</PresentationFormat>
  <Paragraphs>61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Lora</vt:lpstr>
      <vt:lpstr>Times New Roman</vt:lpstr>
      <vt:lpstr>Tema do Office</vt:lpstr>
      <vt:lpstr>Apresentação do PowerPoint</vt:lpstr>
      <vt:lpstr>Apresentação do PowerPoint</vt:lpstr>
      <vt:lpstr>O que é gestão educacional?</vt:lpstr>
      <vt:lpstr>Modelos de Gestão Educacional</vt:lpstr>
      <vt:lpstr>Modelos de Gestão Educacional</vt:lpstr>
      <vt:lpstr>Como nós fazemos Gestão?</vt:lpstr>
      <vt:lpstr>O Propósito da abelha</vt:lpstr>
      <vt:lpstr>Gestão democrática</vt:lpstr>
      <vt:lpstr>Apresentação do PowerPoint</vt:lpstr>
      <vt:lpstr>Por que Projeto Político Pedagógico </vt:lpstr>
      <vt:lpstr>PPP</vt:lpstr>
      <vt:lpstr>PPP</vt:lpstr>
      <vt:lpstr>CUIDADO!</vt:lpstr>
      <vt:lpstr>VAMOS CONSTRUIR UMA COLMEIA?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Caroline Dourado</dc:creator>
  <cp:lastModifiedBy>Caroline Dourado</cp:lastModifiedBy>
  <cp:revision>2</cp:revision>
  <dcterms:created xsi:type="dcterms:W3CDTF">2019-09-21T13:24:55Z</dcterms:created>
  <dcterms:modified xsi:type="dcterms:W3CDTF">2019-09-24T01:08:47Z</dcterms:modified>
</cp:coreProperties>
</file>